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308" r:id="rId2"/>
    <p:sldId id="329" r:id="rId3"/>
    <p:sldId id="256" r:id="rId4"/>
    <p:sldId id="257" r:id="rId5"/>
    <p:sldId id="259" r:id="rId6"/>
    <p:sldId id="260" r:id="rId7"/>
    <p:sldId id="261" r:id="rId8"/>
    <p:sldId id="263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3" r:id="rId24"/>
    <p:sldId id="324" r:id="rId25"/>
    <p:sldId id="325" r:id="rId26"/>
    <p:sldId id="326" r:id="rId27"/>
    <p:sldId id="327" r:id="rId28"/>
    <p:sldId id="328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6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D7FD37B9-5D85-4243-8A47-D95B9A9959AD}" type="datetimeFigureOut">
              <a:rPr lang="en-US"/>
              <a:pPr>
                <a:defRPr/>
              </a:pPr>
              <a:t>3/31/14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3CBE686C-BE2C-234E-8B1E-9963B256E8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9553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</a:rPr>
              <a:t>Created by Educational Technology Network. www.edtechnetwork.com 2009</a:t>
            </a:r>
          </a:p>
          <a:p>
            <a:endParaRPr lang="en-US">
              <a:latin typeface="Calibri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306FE77-4FA4-3A4C-8F95-9EF67CBC87CC}" type="slidenum">
              <a:rPr lang="en-US" sz="1200">
                <a:latin typeface="Calibri" charset="0"/>
              </a:rPr>
              <a:pPr eaLnBrk="1" hangingPunct="1"/>
              <a:t>1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5B13B54-40F8-7241-9B3B-FB50AABF3A46}" type="slidenum">
              <a:rPr lang="en-US" sz="1200">
                <a:latin typeface="Calibri" charset="0"/>
              </a:rPr>
              <a:pPr eaLnBrk="1" hangingPunct="1"/>
              <a:t>11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6212665-6662-0D47-9237-E5692253DF6C}" type="slidenum">
              <a:rPr lang="en-US" sz="1200">
                <a:latin typeface="Calibri" charset="0"/>
              </a:rPr>
              <a:pPr eaLnBrk="1" hangingPunct="1"/>
              <a:t>12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3D2FC31-3E7F-6E48-B54B-40ECF92B2251}" type="slidenum">
              <a:rPr lang="en-US" sz="1200">
                <a:latin typeface="Calibri" charset="0"/>
              </a:rPr>
              <a:pPr eaLnBrk="1" hangingPunct="1"/>
              <a:t>13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4928010-BB71-4642-93E1-8E1E40F745CD}" type="slidenum">
              <a:rPr lang="en-US" sz="1200">
                <a:latin typeface="Calibri" charset="0"/>
              </a:rPr>
              <a:pPr eaLnBrk="1" hangingPunct="1"/>
              <a:t>14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E35E993-35D1-1D46-B241-35D2863E80AC}" type="slidenum">
              <a:rPr lang="en-US" sz="1200">
                <a:latin typeface="Calibri" charset="0"/>
              </a:rPr>
              <a:pPr eaLnBrk="1" hangingPunct="1"/>
              <a:t>15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D7EFA3E-2387-324D-9AD5-4901BE9254AF}" type="slidenum">
              <a:rPr lang="en-US" sz="1200">
                <a:latin typeface="Calibri" charset="0"/>
              </a:rPr>
              <a:pPr eaLnBrk="1" hangingPunct="1"/>
              <a:t>16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0C96889-85AD-DB4B-BE92-F4CA293A544B}" type="slidenum">
              <a:rPr lang="en-US" sz="1200">
                <a:latin typeface="Calibri" charset="0"/>
              </a:rPr>
              <a:pPr eaLnBrk="1" hangingPunct="1"/>
              <a:t>17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FCFAECF-D8B5-F54A-BD7A-07F2DB67EBF9}" type="slidenum">
              <a:rPr lang="en-US" sz="1200">
                <a:latin typeface="Calibri" charset="0"/>
              </a:rPr>
              <a:pPr eaLnBrk="1" hangingPunct="1"/>
              <a:t>18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48ACCA5-4356-7347-B8E5-F0B897A79137}" type="slidenum">
              <a:rPr lang="en-US" sz="1200">
                <a:latin typeface="Calibri" charset="0"/>
              </a:rPr>
              <a:pPr eaLnBrk="1" hangingPunct="1"/>
              <a:t>19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A467BF6-383A-5649-8264-CD314C76BAD6}" type="slidenum">
              <a:rPr lang="en-US" sz="1200">
                <a:latin typeface="Calibri" charset="0"/>
              </a:rPr>
              <a:pPr eaLnBrk="1" hangingPunct="1"/>
              <a:t>20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5338803-8BEE-F64E-9342-E37EC2A576C6}" type="slidenum">
              <a:rPr lang="en-US" sz="1200">
                <a:latin typeface="Calibri" charset="0"/>
              </a:rPr>
              <a:pPr eaLnBrk="1" hangingPunct="1"/>
              <a:t>3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657AE5D-FC3A-A546-8FE4-5B446F2039D3}" type="slidenum">
              <a:rPr lang="en-US" sz="1200">
                <a:latin typeface="Calibri" charset="0"/>
              </a:rPr>
              <a:pPr eaLnBrk="1" hangingPunct="1"/>
              <a:t>21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F861898-546B-6F4B-92A7-9E225C1A78B7}" type="slidenum">
              <a:rPr lang="en-US" sz="1200">
                <a:latin typeface="Calibri" charset="0"/>
              </a:rPr>
              <a:pPr eaLnBrk="1" hangingPunct="1"/>
              <a:t>22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2A2C601-A022-404D-AAFC-87A3ABFE656C}" type="slidenum">
              <a:rPr lang="en-US" sz="1200">
                <a:latin typeface="Calibri" charset="0"/>
              </a:rPr>
              <a:pPr eaLnBrk="1" hangingPunct="1"/>
              <a:t>23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614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0F7A5C1-183C-3944-A33A-60849A525961}" type="slidenum">
              <a:rPr lang="en-US" sz="1200">
                <a:latin typeface="Calibri" charset="0"/>
              </a:rPr>
              <a:pPr eaLnBrk="1" hangingPunct="1"/>
              <a:t>24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634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80B8E85-7254-6546-95D9-9059D02546ED}" type="slidenum">
              <a:rPr lang="en-US" sz="1200">
                <a:latin typeface="Calibri" charset="0"/>
              </a:rPr>
              <a:pPr eaLnBrk="1" hangingPunct="1"/>
              <a:t>25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DE8B1A6-033E-044F-85F1-53A4BA34F5C2}" type="slidenum">
              <a:rPr lang="en-US" sz="1200">
                <a:latin typeface="Calibri" charset="0"/>
              </a:rPr>
              <a:pPr eaLnBrk="1" hangingPunct="1"/>
              <a:t>26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3AC785D-2173-7E41-9FCA-2531A79360F3}" type="slidenum">
              <a:rPr lang="en-US" sz="1200">
                <a:latin typeface="Calibri" charset="0"/>
              </a:rPr>
              <a:pPr eaLnBrk="1" hangingPunct="1"/>
              <a:t>27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3B51457-5EAF-F04D-B9C0-0A230E5F45A1}" type="slidenum">
              <a:rPr lang="en-US" sz="1200">
                <a:latin typeface="Calibri" charset="0"/>
              </a:rPr>
              <a:pPr eaLnBrk="1" hangingPunct="1"/>
              <a:t>28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6D118A5-6FA4-5E4D-8A74-409EA1F89FC8}" type="slidenum">
              <a:rPr lang="en-US" sz="1200">
                <a:latin typeface="Calibri" charset="0"/>
              </a:rPr>
              <a:pPr eaLnBrk="1" hangingPunct="1"/>
              <a:t>4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00E1221-59DE-074E-8E3B-B49B08CF6099}" type="slidenum">
              <a:rPr lang="en-US" sz="1200">
                <a:latin typeface="Calibri" charset="0"/>
              </a:rPr>
              <a:pPr eaLnBrk="1" hangingPunct="1"/>
              <a:t>5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3C9E76B-7139-6247-BD09-0C72EF725E80}" type="slidenum">
              <a:rPr lang="en-US" sz="1200">
                <a:latin typeface="Calibri" charset="0"/>
              </a:rPr>
              <a:pPr eaLnBrk="1" hangingPunct="1"/>
              <a:t>6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ACE760F-3543-B14F-B072-A17155CA9F66}" type="slidenum">
              <a:rPr lang="en-US" sz="1200">
                <a:latin typeface="Calibri" charset="0"/>
              </a:rPr>
              <a:pPr eaLnBrk="1" hangingPunct="1"/>
              <a:t>7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096708D-D62C-6A49-97BA-7312BFB1E88B}" type="slidenum">
              <a:rPr lang="en-US" sz="1200">
                <a:latin typeface="Calibri" charset="0"/>
              </a:rPr>
              <a:pPr eaLnBrk="1" hangingPunct="1"/>
              <a:t>8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A48171D-A78B-D841-9889-C8C6C66C8388}" type="slidenum">
              <a:rPr lang="en-US" sz="1200">
                <a:latin typeface="Calibri" charset="0"/>
              </a:rPr>
              <a:pPr eaLnBrk="1" hangingPunct="1"/>
              <a:t>9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A89000F-06FB-9B4A-962B-7257352B0311}" type="slidenum">
              <a:rPr lang="en-US" sz="1200">
                <a:latin typeface="Calibri" charset="0"/>
              </a:rPr>
              <a:pPr eaLnBrk="1" hangingPunct="1"/>
              <a:t>10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09E91-FF8E-024F-8930-6329E74F9203}" type="datetimeFigureOut">
              <a:rPr lang="en-US"/>
              <a:pPr>
                <a:defRPr/>
              </a:pPr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2B69C-443B-3842-87BD-8D38204AE8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120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06054-B4AE-F041-BBAF-11F45077B852}" type="datetimeFigureOut">
              <a:rPr lang="en-US"/>
              <a:pPr>
                <a:defRPr/>
              </a:pPr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25B0A-A611-EE4E-98E5-44B75535B9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464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184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57200" y="1447800"/>
            <a:ext cx="8229600" cy="4572000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BA303-BA8F-AF43-8F98-7D8FCC61C3CE}" type="datetimeFigureOut">
              <a:rPr lang="en-US"/>
              <a:pPr>
                <a:defRPr/>
              </a:pPr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FDF21-03B4-7041-8EDC-1B6B57A37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007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ADD23-E804-FF48-9F31-1ABD2A2BAFC8}" type="datetimeFigureOut">
              <a:rPr lang="en-US"/>
              <a:pPr>
                <a:defRPr/>
              </a:pPr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4EFF8-2E8A-AE4C-B169-2DE65981BA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16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3765E-9772-124D-B7AF-58AB6D0E020E}" type="datetimeFigureOut">
              <a:rPr lang="en-US"/>
              <a:pPr>
                <a:defRPr/>
              </a:pPr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53831-CA9F-CF47-8319-B276D9B5E3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08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6DC5C-45FF-D045-BA4C-CB93416C6B25}" type="datetimeFigureOut">
              <a:rPr lang="en-US"/>
              <a:pPr>
                <a:defRPr/>
              </a:pPr>
              <a:t>3/31/14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3C3B4-F246-A242-BA80-A611D8C63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970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005F6-F817-6C46-A2BA-764A24EAD2D1}" type="datetimeFigureOut">
              <a:rPr lang="en-US"/>
              <a:pPr>
                <a:defRPr/>
              </a:pPr>
              <a:t>3/31/14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13FD7-117B-2B4E-BAFC-7696E2FDA6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296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EB688-5501-2447-9723-B474E9FC4B9F}" type="datetimeFigureOut">
              <a:rPr lang="en-US"/>
              <a:pPr>
                <a:defRPr/>
              </a:pPr>
              <a:t>3/31/14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2E249-C619-B848-B642-269C4EF06C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938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095BD-E9CF-474B-9359-8D535D99F089}" type="datetimeFigureOut">
              <a:rPr lang="en-US"/>
              <a:pPr>
                <a:defRPr/>
              </a:pPr>
              <a:t>3/31/14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D7838-BCA7-D940-9D09-6F5DC0B3A4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906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7F569-B215-BF4E-9F7B-73F39C004376}" type="datetimeFigureOut">
              <a:rPr lang="en-US"/>
              <a:pPr>
                <a:defRPr/>
              </a:pPr>
              <a:t>3/31/14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136CD-9439-864B-8C18-9E0D2AA274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339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E91F9-4ACD-8F4C-906B-26D42D64974D}" type="datetimeFigureOut">
              <a:rPr lang="en-US"/>
              <a:pPr>
                <a:defRPr/>
              </a:pPr>
              <a:t>3/31/14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99E28-81AF-154A-9597-91BB2CCFC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921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F56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DF7543C0-AF0D-1B43-9E0D-6D8D262DF3D3}" type="datetimeFigureOut">
              <a:rPr lang="en-US"/>
              <a:pPr>
                <a:defRPr/>
              </a:pPr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D401F4C4-58E3-9B45-A6F0-7B4C87E9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8" r:id="rId11"/>
    <p:sldLayoutId id="214748373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slide" Target="slide28.xml"/><Relationship Id="rId12" Type="http://schemas.openxmlformats.org/officeDocument/2006/relationships/slide" Target="slide7.xml"/><Relationship Id="rId13" Type="http://schemas.openxmlformats.org/officeDocument/2006/relationships/slide" Target="slide20.xml"/><Relationship Id="rId14" Type="http://schemas.openxmlformats.org/officeDocument/2006/relationships/slide" Target="slide8.xml"/><Relationship Id="rId15" Type="http://schemas.openxmlformats.org/officeDocument/2006/relationships/slide" Target="slide22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slide" Target="slide4.xml"/><Relationship Id="rId4" Type="http://schemas.openxmlformats.org/officeDocument/2006/relationships/slide" Target="slide14.xml"/><Relationship Id="rId5" Type="http://schemas.openxmlformats.org/officeDocument/2006/relationships/slide" Target="slide24.xml"/><Relationship Id="rId6" Type="http://schemas.openxmlformats.org/officeDocument/2006/relationships/slide" Target="slide5.xml"/><Relationship Id="rId7" Type="http://schemas.openxmlformats.org/officeDocument/2006/relationships/slide" Target="slide16.xml"/><Relationship Id="rId8" Type="http://schemas.openxmlformats.org/officeDocument/2006/relationships/slide" Target="slide26.xml"/><Relationship Id="rId9" Type="http://schemas.openxmlformats.org/officeDocument/2006/relationships/slide" Target="slide6.xml"/><Relationship Id="rId10" Type="http://schemas.openxmlformats.org/officeDocument/2006/relationships/slide" Target="slide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3" descr="JeopardyIcon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450"/>
            <a:ext cx="9280525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90600" y="4191000"/>
            <a:ext cx="7086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800" b="1" dirty="0">
                <a:ln w="11430"/>
                <a:gradFill>
                  <a:gsLst>
                    <a:gs pos="0">
                      <a:srgbClr val="FFEFD1"/>
                    </a:gs>
                    <a:gs pos="64999">
                      <a:srgbClr val="F0EBD5"/>
                    </a:gs>
                    <a:gs pos="100000">
                      <a:srgbClr val="D1C39F"/>
                    </a:gs>
                  </a:gsLst>
                  <a:lin ang="5400000" scaled="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ea typeface="+mn-ea"/>
                <a:cs typeface="Arial" charset="0"/>
              </a:rPr>
              <a:t>The American Revolution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Action/Reaction - 20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4525963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dirty="0" smtClean="0">
                <a:latin typeface="Calibri" charset="0"/>
              </a:rPr>
              <a:t>Colonial Reaction: Colonists </a:t>
            </a:r>
            <a:r>
              <a:rPr lang="en-US" sz="4000" dirty="0">
                <a:latin typeface="Calibri" charset="0"/>
              </a:rPr>
              <a:t>in Boston rebel, dumping 18,000 pounds of East India Company tea into Boston Harbor. </a:t>
            </a:r>
          </a:p>
          <a:p>
            <a:pPr marL="0" indent="0" algn="ctr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Action/ Reaction - 30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dirty="0" smtClean="0">
                <a:latin typeface="Calibri" charset="0"/>
              </a:rPr>
              <a:t>Colonial Reaction: Colonial </a:t>
            </a:r>
            <a:r>
              <a:rPr lang="en-US" sz="4000" dirty="0">
                <a:latin typeface="Calibri" charset="0"/>
              </a:rPr>
              <a:t>agitators label the conflict a massacre and publish a dramatic engraving depicting the violence.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Action/Reaction - 40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dirty="0" smtClean="0">
                <a:latin typeface="Calibri" charset="0"/>
              </a:rPr>
              <a:t>Colonial Reaction: Colonists </a:t>
            </a:r>
            <a:r>
              <a:rPr lang="en-US" sz="4000" dirty="0">
                <a:latin typeface="Calibri" charset="0"/>
              </a:rPr>
              <a:t>protest “taxation without representation” and organize a new boycott of imported goods. </a:t>
            </a:r>
          </a:p>
          <a:p>
            <a:pPr marL="0" indent="0" algn="ctr" eaLnBrk="1" hangingPunct="1">
              <a:buFont typeface="Arial" charset="0"/>
              <a:buNone/>
            </a:pPr>
            <a:endParaRPr lang="en-US" sz="40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Action/Reaction - 50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endParaRPr lang="en-US" sz="4000" dirty="0" smtClean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dirty="0" smtClean="0">
                <a:latin typeface="Calibri" charset="0"/>
              </a:rPr>
              <a:t>Colonial </a:t>
            </a:r>
            <a:r>
              <a:rPr lang="en-US" sz="4000" dirty="0">
                <a:latin typeface="Calibri" charset="0"/>
              </a:rPr>
              <a:t>leaders </a:t>
            </a:r>
            <a:r>
              <a:rPr lang="en-US" sz="4000" dirty="0" smtClean="0">
                <a:latin typeface="Calibri" charset="0"/>
              </a:rPr>
              <a:t>form </a:t>
            </a:r>
            <a:r>
              <a:rPr lang="en-US" sz="4000" dirty="0">
                <a:latin typeface="Calibri" charset="0"/>
              </a:rPr>
              <a:t>the First Continental Congress and draw up a declaration of colonial rights.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Battles - 10</a:t>
            </a: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dirty="0">
                <a:latin typeface="Calibri" charset="0"/>
              </a:rPr>
              <a:t>This was the last major battle of the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dirty="0">
                <a:latin typeface="Calibri" charset="0"/>
              </a:rPr>
              <a:t> American Revolution.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Battles - 20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dirty="0" smtClean="0">
                <a:latin typeface="Calibri" charset="0"/>
              </a:rPr>
              <a:t>Before this battle began,  </a:t>
            </a:r>
            <a:r>
              <a:rPr lang="en-US" sz="4000" dirty="0">
                <a:latin typeface="Calibri" charset="0"/>
              </a:rPr>
              <a:t>George Washington crossed the Delaware River and snuck up on the Hessian soldiers working for the British Army.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Battles - 30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defRPr/>
            </a:pPr>
            <a:endParaRPr lang="en-US" dirty="0" smtClean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  <a:defRPr/>
            </a:pPr>
            <a:endParaRPr lang="en-US" dirty="0" smtClean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  <a:defRPr/>
            </a:pPr>
            <a:r>
              <a:rPr lang="en-US" sz="4000" dirty="0" smtClean="0">
                <a:latin typeface="Calibri" charset="0"/>
              </a:rPr>
              <a:t>These were the first two battles of the War for for Independence. The “shot heard ‘round the world” occurred at one of these battles</a:t>
            </a:r>
            <a:r>
              <a:rPr lang="en-US" dirty="0" smtClean="0">
                <a:latin typeface="Calibri" charset="0"/>
              </a:rPr>
              <a:t>. </a:t>
            </a:r>
            <a:endParaRPr lang="en-US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Battles - 40</a:t>
            </a:r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dirty="0">
                <a:latin typeface="Calibri" charset="0"/>
              </a:rPr>
              <a:t>This battle was an American victory that ultimately led to an important alliance with France. </a:t>
            </a:r>
          </a:p>
          <a:p>
            <a:pPr marL="0" indent="0" algn="ctr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Battles - 50</a:t>
            </a:r>
          </a:p>
        </p:txBody>
      </p:sp>
      <p:sp>
        <p:nvSpPr>
          <p:cNvPr id="481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dirty="0">
                <a:latin typeface="Calibri" charset="0"/>
              </a:rPr>
              <a:t>While this battle in Boston was a British victory, the number of casualties in the British Army proved that the Americans were a legitimate threat.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</a:rPr>
              <a:t>British Laws </a:t>
            </a:r>
            <a:r>
              <a:rPr lang="en-US" dirty="0">
                <a:latin typeface="Calibri" charset="0"/>
              </a:rPr>
              <a:t>- 10</a:t>
            </a:r>
          </a:p>
        </p:txBody>
      </p:sp>
      <p:sp>
        <p:nvSpPr>
          <p:cNvPr id="501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dirty="0" smtClean="0">
              <a:latin typeface="Calibri" charset="0"/>
            </a:endParaRPr>
          </a:p>
          <a:p>
            <a:pPr marL="0" indent="0" algn="ctr">
              <a:buNone/>
            </a:pPr>
            <a:r>
              <a:rPr lang="en-US" sz="4000" dirty="0" smtClean="0">
                <a:latin typeface="Calibri" charset="0"/>
              </a:rPr>
              <a:t>This British law </a:t>
            </a:r>
            <a:r>
              <a:rPr lang="en-US" sz="4000" dirty="0" smtClean="0"/>
              <a:t>established a line along the Appalachian mountains that colonists were not allowed to cross.</a:t>
            </a:r>
          </a:p>
          <a:p>
            <a:pPr>
              <a:buFont typeface="Courier New"/>
              <a:buChar char="o"/>
            </a:pPr>
            <a:endParaRPr lang="en-US" dirty="0" smtClean="0"/>
          </a:p>
          <a:p>
            <a:pPr marL="0" indent="0" algn="ctr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0"/>
            <a:ext cx="70866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 smtClean="0">
              <a:solidFill>
                <a:schemeClr val="bg1"/>
              </a:solidFill>
            </a:endParaRP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Rules</a:t>
            </a:r>
          </a:p>
          <a:p>
            <a:pPr algn="ctr"/>
            <a:endParaRPr lang="en-US" sz="2000" dirty="0" smtClean="0">
              <a:solidFill>
                <a:schemeClr val="bg1"/>
              </a:solidFill>
            </a:endParaRPr>
          </a:p>
          <a:p>
            <a:pPr algn="ctr"/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I will call on the first team to raise their hands.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Last team to get an answer right chooses the next category.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Team must discuss with one another BEFORE anyone raises their hand. (I could call on anyone on your team.)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If one team gets it wrong, the other team gets a chance to answer.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You have five seconds to give your answer once I have called on your team.</a:t>
            </a:r>
            <a:endParaRPr lang="en-US" sz="2000" dirty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If neither team knows the answer, I will let teams check their notes.</a:t>
            </a:r>
          </a:p>
        </p:txBody>
      </p:sp>
    </p:spTree>
    <p:extLst>
      <p:ext uri="{BB962C8B-B14F-4D97-AF65-F5344CB8AC3E}">
        <p14:creationId xmlns:p14="http://schemas.microsoft.com/office/powerpoint/2010/main" val="2830657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British Laws - 20</a:t>
            </a:r>
          </a:p>
        </p:txBody>
      </p:sp>
      <p:sp>
        <p:nvSpPr>
          <p:cNvPr id="522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None/>
            </a:pPr>
            <a:endParaRPr lang="en-US" dirty="0" smtClean="0">
              <a:latin typeface="Calibri" charset="0"/>
            </a:endParaRPr>
          </a:p>
          <a:p>
            <a:pPr marL="0" indent="0" algn="ctr" eaLnBrk="1" hangingPunct="1">
              <a:buNone/>
            </a:pPr>
            <a:r>
              <a:rPr lang="en-US" sz="4000" dirty="0" smtClean="0">
                <a:latin typeface="Calibri" charset="0"/>
              </a:rPr>
              <a:t>These laws enforced the mercantile polices of England.</a:t>
            </a:r>
            <a:endParaRPr lang="en-US" sz="40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</a:rPr>
              <a:t>British Laws </a:t>
            </a:r>
            <a:r>
              <a:rPr lang="en-US" dirty="0">
                <a:latin typeface="Calibri" charset="0"/>
              </a:rPr>
              <a:t>- 30</a:t>
            </a: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dirty="0">
                <a:latin typeface="Calibri" charset="0"/>
              </a:rPr>
              <a:t>This law requires colonists to purchase special stamps to prove payment of tax.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British Laws - 40</a:t>
            </a:r>
          </a:p>
        </p:txBody>
      </p:sp>
      <p:sp>
        <p:nvSpPr>
          <p:cNvPr id="563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dirty="0" smtClean="0">
                <a:latin typeface="Calibri" charset="0"/>
              </a:rPr>
              <a:t>This </a:t>
            </a:r>
            <a:r>
              <a:rPr lang="en-US" sz="4000" dirty="0">
                <a:latin typeface="Calibri" charset="0"/>
              </a:rPr>
              <a:t>British law taxed certain colonial imports and stationed troops at major colonial ports to protect customs officers.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British Laws - 50</a:t>
            </a:r>
          </a:p>
        </p:txBody>
      </p:sp>
      <p:sp>
        <p:nvSpPr>
          <p:cNvPr id="583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None/>
            </a:pPr>
            <a:endParaRPr lang="en-US" dirty="0" smtClean="0"/>
          </a:p>
          <a:p>
            <a:pPr marL="0" indent="0" algn="ctr" eaLnBrk="1" hangingPunct="1">
              <a:buNone/>
            </a:pPr>
            <a:r>
              <a:rPr lang="en-US" sz="4000" dirty="0" smtClean="0"/>
              <a:t>This is what colonists called the laws that  tightened </a:t>
            </a:r>
            <a:r>
              <a:rPr lang="en-US" sz="4000" dirty="0"/>
              <a:t>control over Massachusetts by closing Boston Harbor and quartering troops. </a:t>
            </a:r>
            <a:endParaRPr lang="en-US" sz="40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Potpourri - 10</a:t>
            </a:r>
          </a:p>
        </p:txBody>
      </p:sp>
      <p:sp>
        <p:nvSpPr>
          <p:cNvPr id="604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None/>
            </a:pPr>
            <a:endParaRPr lang="en-US" sz="4000" dirty="0" smtClean="0">
              <a:latin typeface="Calibri" charset="0"/>
            </a:endParaRPr>
          </a:p>
          <a:p>
            <a:pPr marL="0" indent="0" algn="ctr" eaLnBrk="1" hangingPunct="1">
              <a:buNone/>
            </a:pPr>
            <a:r>
              <a:rPr lang="en-US" sz="4000" dirty="0" smtClean="0">
                <a:latin typeface="Calibri" charset="0"/>
              </a:rPr>
              <a:t>This was the name of </a:t>
            </a:r>
          </a:p>
          <a:p>
            <a:pPr marL="0" indent="0" algn="ctr" eaLnBrk="1" hangingPunct="1">
              <a:buNone/>
            </a:pPr>
            <a:r>
              <a:rPr lang="en-US" sz="4000" dirty="0" smtClean="0">
                <a:latin typeface="Calibri" charset="0"/>
              </a:rPr>
              <a:t>George Washington’s army.</a:t>
            </a:r>
          </a:p>
          <a:p>
            <a:pPr marL="0" indent="0" algn="ctr" eaLnBrk="1" hangingPunct="1">
              <a:buNone/>
            </a:pPr>
            <a:endParaRPr lang="en-US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Potpourri - 20</a:t>
            </a:r>
          </a:p>
        </p:txBody>
      </p:sp>
      <p:sp>
        <p:nvSpPr>
          <p:cNvPr id="624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None/>
            </a:pPr>
            <a:endParaRPr lang="en-US" sz="4000" dirty="0" smtClean="0">
              <a:latin typeface="Calibri" charset="0"/>
            </a:endParaRPr>
          </a:p>
          <a:p>
            <a:pPr marL="0" indent="0" algn="ctr" eaLnBrk="1" hangingPunct="1">
              <a:buNone/>
            </a:pPr>
            <a:r>
              <a:rPr lang="en-US" sz="4000" dirty="0" smtClean="0">
                <a:latin typeface="Calibri" charset="0"/>
              </a:rPr>
              <a:t>According to the principles of mercantilism, this is why colonies exist.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Potpourri - 30</a:t>
            </a:r>
          </a:p>
        </p:txBody>
      </p:sp>
      <p:sp>
        <p:nvSpPr>
          <p:cNvPr id="645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None/>
            </a:pPr>
            <a:endParaRPr lang="en-US" sz="4000" dirty="0">
              <a:latin typeface="Calibri" charset="0"/>
            </a:endParaRPr>
          </a:p>
          <a:p>
            <a:pPr marL="0" indent="0" algn="ctr" eaLnBrk="1" hangingPunct="1">
              <a:buNone/>
            </a:pPr>
            <a:r>
              <a:rPr lang="en-US" sz="4000" dirty="0" smtClean="0">
                <a:latin typeface="Calibri" charset="0"/>
              </a:rPr>
              <a:t>The French Empire allied itself with many Native American groups to fight the British Empire during this war.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Potpourri - 40</a:t>
            </a:r>
          </a:p>
        </p:txBody>
      </p:sp>
      <p:sp>
        <p:nvSpPr>
          <p:cNvPr id="665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None/>
            </a:pPr>
            <a:endParaRPr lang="en-US" dirty="0" smtClean="0">
              <a:latin typeface="Calibri" charset="0"/>
            </a:endParaRPr>
          </a:p>
          <a:p>
            <a:pPr marL="0" indent="0" algn="ctr" eaLnBrk="1" hangingPunct="1">
              <a:buNone/>
            </a:pPr>
            <a:r>
              <a:rPr lang="en-US" sz="4000" dirty="0" smtClean="0">
                <a:latin typeface="Calibri" charset="0"/>
              </a:rPr>
              <a:t>While many colonists found the policies established by the Navigation Acts oppressive, this is why the colonists didn’t rebel right after they were passed.</a:t>
            </a:r>
            <a:endParaRPr lang="en-US" sz="40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Potpourri - 50</a:t>
            </a:r>
          </a:p>
        </p:txBody>
      </p:sp>
      <p:sp>
        <p:nvSpPr>
          <p:cNvPr id="686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None/>
            </a:pPr>
            <a:endParaRPr lang="en-US" dirty="0" smtClean="0">
              <a:latin typeface="Calibri" charset="0"/>
            </a:endParaRPr>
          </a:p>
          <a:p>
            <a:pPr marL="0" indent="0" algn="ctr" eaLnBrk="1" hangingPunct="1">
              <a:buNone/>
            </a:pPr>
            <a:r>
              <a:rPr lang="en-US" sz="4000" dirty="0" smtClean="0">
                <a:latin typeface="Calibri" charset="0"/>
              </a:rPr>
              <a:t>This was the site of the army camp in which 2,500 soldiers in the Continental Army died due to harsh conditions of the winter of 1777-1778.  </a:t>
            </a:r>
            <a:endParaRPr lang="en-US" sz="40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41639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Vocabulary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Action/Reaction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Battles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British Laws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Potpourri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3" action="ppaction://hlinksldjump"/>
                        </a:rPr>
                        <a:t>10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4" action="ppaction://hlinksldjump"/>
                        </a:rPr>
                        <a:t>10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5" action="ppaction://hlinksldjump"/>
                        </a:rPr>
                        <a:t>10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" action="ppaction://noaction"/>
                        </a:rPr>
                        <a:t>10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" action="ppaction://noaction"/>
                        </a:rPr>
                        <a:t>10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6" action="ppaction://hlinksldjump"/>
                        </a:rPr>
                        <a:t>20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7" action="ppaction://hlinksldjump"/>
                        </a:rPr>
                        <a:t>20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8" action="ppaction://hlinksldjump"/>
                        </a:rPr>
                        <a:t>20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" action="ppaction://noaction"/>
                        </a:rPr>
                        <a:t>20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" action="ppaction://noaction"/>
                        </a:rPr>
                        <a:t>20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9" action="ppaction://hlinksldjump"/>
                        </a:rPr>
                        <a:t>30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10" action="ppaction://hlinksldjump"/>
                        </a:rPr>
                        <a:t>30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11" action="ppaction://hlinksldjump"/>
                        </a:rPr>
                        <a:t>30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" action="ppaction://noaction"/>
                        </a:rPr>
                        <a:t>30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" action="ppaction://noaction"/>
                        </a:rPr>
                        <a:t>30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12" action="ppaction://hlinksldjump"/>
                        </a:rPr>
                        <a:t>40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13" action="ppaction://hlinksldjump"/>
                        </a:rPr>
                        <a:t>40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" action="ppaction://noaction"/>
                        </a:rPr>
                        <a:t>40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" action="ppaction://noaction"/>
                        </a:rPr>
                        <a:t>40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" action="ppaction://noaction"/>
                        </a:rPr>
                        <a:t>40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14" action="ppaction://hlinksldjump"/>
                        </a:rPr>
                        <a:t>50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15" action="ppaction://hlinksldjump"/>
                        </a:rPr>
                        <a:t>50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" action="ppaction://noaction"/>
                        </a:rPr>
                        <a:t>50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" action="ppaction://noaction"/>
                        </a:rPr>
                        <a:t>50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" action="ppaction://noaction"/>
                        </a:rPr>
                        <a:t>50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Vocabulary - 10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dirty="0">
                <a:latin typeface="Calibri" charset="0"/>
              </a:rPr>
              <a:t>This is an effort by many people 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dirty="0">
                <a:latin typeface="Calibri" charset="0"/>
              </a:rPr>
              <a:t>to change the government or 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dirty="0">
                <a:latin typeface="Calibri" charset="0"/>
              </a:rPr>
              <a:t>leader of a country.</a:t>
            </a:r>
          </a:p>
          <a:p>
            <a:pPr marL="0" indent="0" algn="ctr" eaLnBrk="1" hangingPunct="1">
              <a:buFont typeface="Arial" charset="0"/>
              <a:buNone/>
            </a:pPr>
            <a:endParaRPr lang="en-US" sz="40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Vocabulary - 20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  <a:defRPr/>
            </a:pPr>
            <a:endParaRPr lang="en-US" dirty="0" smtClean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  <a:defRPr/>
            </a:pPr>
            <a:endParaRPr lang="en-US" dirty="0" smtClean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  <a:defRPr/>
            </a:pPr>
            <a:r>
              <a:rPr lang="en-US" sz="4000" dirty="0" smtClean="0">
                <a:latin typeface="Calibri" charset="0"/>
              </a:rPr>
              <a:t>This is a reason to be unhappy or dissatisfied with current conditions.</a:t>
            </a:r>
          </a:p>
          <a:p>
            <a:pPr eaLnBrk="1" hangingPunct="1">
              <a:defRPr/>
            </a:pPr>
            <a:endParaRPr lang="en-US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Vocabulary - 30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algn="ctr">
              <a:buFont typeface="Arial" charset="0"/>
              <a:buNone/>
            </a:pPr>
            <a:r>
              <a:rPr lang="en-US" sz="4000" dirty="0">
                <a:latin typeface="Calibri" charset="0"/>
              </a:rPr>
              <a:t>This is a type of civil disobedience where you stop using the goods and services </a:t>
            </a:r>
            <a:r>
              <a:rPr lang="en-US" sz="4000" dirty="0" smtClean="0">
                <a:latin typeface="Calibri" charset="0"/>
              </a:rPr>
              <a:t>of </a:t>
            </a:r>
            <a:r>
              <a:rPr lang="en-US" sz="4000" dirty="0">
                <a:latin typeface="Calibri" charset="0"/>
              </a:rPr>
              <a:t>a company or country </a:t>
            </a:r>
          </a:p>
          <a:p>
            <a:pPr marL="0" indent="0" algn="ctr">
              <a:buFont typeface="Arial" charset="0"/>
              <a:buNone/>
            </a:pPr>
            <a:r>
              <a:rPr lang="en-US" sz="4000" dirty="0">
                <a:latin typeface="Calibri" charset="0"/>
              </a:rPr>
              <a:t>until changes are made.</a:t>
            </a:r>
          </a:p>
          <a:p>
            <a:pPr marL="0" indent="0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Vocabulary - 40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dirty="0" smtClean="0">
                <a:latin typeface="Calibri" charset="0"/>
              </a:rPr>
              <a:t>This </a:t>
            </a:r>
            <a:r>
              <a:rPr lang="en-US" sz="4000" dirty="0">
                <a:latin typeface="Calibri" charset="0"/>
              </a:rPr>
              <a:t>is an economic system in which a country accumulates wealth through exporting more than it imports and through accumulating gold and silver.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Vocabulary - 50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endParaRPr lang="en-US" sz="4000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dirty="0">
                <a:latin typeface="Calibri" charset="0"/>
              </a:rPr>
              <a:t>This term expresses a belief in the 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dirty="0">
                <a:latin typeface="Calibri" charset="0"/>
              </a:rPr>
              <a:t>equality of all people.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Action/Reaction - 10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dirty="0" smtClean="0">
                <a:latin typeface="Calibri" charset="0"/>
              </a:rPr>
              <a:t>Colonial </a:t>
            </a:r>
            <a:r>
              <a:rPr lang="en-US" sz="4000" dirty="0">
                <a:latin typeface="Calibri" charset="0"/>
              </a:rPr>
              <a:t>Reaction: Colonists harass stamp distributers, boycott British goods, and prepare a Declaration of Rights and Grievances.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BFBF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1186</TotalTime>
  <Words>726</Words>
  <Application>Microsoft Macintosh PowerPoint</Application>
  <PresentationFormat>On-screen Show (4:3)</PresentationFormat>
  <Paragraphs>166</Paragraphs>
  <Slides>28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PowerPoint Presentation</vt:lpstr>
      <vt:lpstr>PowerPoint Presentation</vt:lpstr>
      <vt:lpstr>Vocabulary - 10</vt:lpstr>
      <vt:lpstr>Vocabulary - 20</vt:lpstr>
      <vt:lpstr>Vocabulary - 30</vt:lpstr>
      <vt:lpstr>Vocabulary - 40</vt:lpstr>
      <vt:lpstr>Vocabulary - 50</vt:lpstr>
      <vt:lpstr>Action/Reaction - 10</vt:lpstr>
      <vt:lpstr>Action/Reaction - 20</vt:lpstr>
      <vt:lpstr>Action/ Reaction - 30</vt:lpstr>
      <vt:lpstr>Action/Reaction - 40</vt:lpstr>
      <vt:lpstr>Action/Reaction - 50</vt:lpstr>
      <vt:lpstr>Battles - 10</vt:lpstr>
      <vt:lpstr>Battles - 20</vt:lpstr>
      <vt:lpstr>Battles - 30</vt:lpstr>
      <vt:lpstr>Battles - 40</vt:lpstr>
      <vt:lpstr>Battles - 50</vt:lpstr>
      <vt:lpstr>British Laws - 10</vt:lpstr>
      <vt:lpstr>British Laws - 20</vt:lpstr>
      <vt:lpstr>British Laws - 30</vt:lpstr>
      <vt:lpstr>British Laws - 40</vt:lpstr>
      <vt:lpstr>British Laws - 50</vt:lpstr>
      <vt:lpstr>Potpourri - 10</vt:lpstr>
      <vt:lpstr>Potpourri - 20</vt:lpstr>
      <vt:lpstr>Potpourri - 30</vt:lpstr>
      <vt:lpstr>Potpourri - 40</vt:lpstr>
      <vt:lpstr>Potpourri - 50</vt:lpstr>
    </vt:vector>
  </TitlesOfParts>
  <Company>Educational Technology Network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JEOPARDY</dc:title>
  <dc:subject>Jeopardy Template</dc:subject>
  <dc:creator>Educational Technology Network</dc:creator>
  <cp:keywords>Jeopardy Powerpoint Template;Educational Technology</cp:keywords>
  <dc:description>www.edtechnetwork.com</dc:description>
  <cp:lastModifiedBy>Student Teacher</cp:lastModifiedBy>
  <cp:revision>33</cp:revision>
  <dcterms:created xsi:type="dcterms:W3CDTF">2009-08-08T13:06:01Z</dcterms:created>
  <dcterms:modified xsi:type="dcterms:W3CDTF">2014-03-31T13:20:00Z</dcterms:modified>
  <cp:category>Jeopardy Template</cp:category>
</cp:coreProperties>
</file>